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16.jpg" ContentType="image/jpeg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58" r:id="rId5"/>
    <p:sldId id="259" r:id="rId6"/>
    <p:sldId id="261" r:id="rId7"/>
    <p:sldId id="262" r:id="rId8"/>
    <p:sldId id="263" r:id="rId9"/>
    <p:sldId id="269" r:id="rId10"/>
    <p:sldId id="257" r:id="rId11"/>
    <p:sldId id="264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52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74163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8130" y="1161745"/>
            <a:ext cx="5300980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267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1341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583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965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479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/>
              <a:pPr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572018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9523" y="129362"/>
            <a:ext cx="6696075" cy="1377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5750" y="1821307"/>
            <a:ext cx="6978650" cy="3867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984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916832"/>
            <a:ext cx="7772400" cy="1470025"/>
          </a:xfrm>
        </p:spPr>
        <p:txBody>
          <a:bodyPr/>
          <a:lstStyle/>
          <a:p>
            <a:r>
              <a:rPr lang="ru-RU" dirty="0"/>
              <a:t>Юные инспектора дорожного движения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861048"/>
            <a:ext cx="5864696" cy="1847056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Государственное  автономное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общеобразовательное учреждение «Лицей № 1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им.М.К.Тагирова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» г. Альметьевск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BE9726-6240-42EB-A831-7DA58A60F2D2}"/>
              </a:ext>
            </a:extLst>
          </p:cNvPr>
          <p:cNvSpPr/>
          <p:nvPr/>
        </p:nvSpPr>
        <p:spPr>
          <a:xfrm>
            <a:off x="5004048" y="116632"/>
            <a:ext cx="3960440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Участие в конкурсах и соревнованиях</a:t>
            </a:r>
          </a:p>
        </p:txBody>
      </p:sp>
      <p:sp>
        <p:nvSpPr>
          <p:cNvPr id="7" name="Заголовок 23">
            <a:extLst>
              <a:ext uri="{FF2B5EF4-FFF2-40B4-BE49-F238E27FC236}">
                <a16:creationId xmlns:a16="http://schemas.microsoft.com/office/drawing/2014/main" id="{3457FC7D-FBB9-4F67-8002-09CFDA54A07D}"/>
              </a:ext>
            </a:extLst>
          </p:cNvPr>
          <p:cNvSpPr txBox="1">
            <a:spLocks/>
          </p:cNvSpPr>
          <p:nvPr/>
        </p:nvSpPr>
        <p:spPr>
          <a:xfrm>
            <a:off x="2843808" y="3717032"/>
            <a:ext cx="53086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9" name="Рисунок 8" descr="DSCN3917.JPG">
            <a:extLst>
              <a:ext uri="{FF2B5EF4-FFF2-40B4-BE49-F238E27FC236}">
                <a16:creationId xmlns:a16="http://schemas.microsoft.com/office/drawing/2014/main" id="{152A6F60-B20B-44B2-B3C2-5A254C1431C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2121" t="4040" r="13636" b="-1011"/>
          <a:stretch>
            <a:fillRect/>
          </a:stretch>
        </p:blipFill>
        <p:spPr>
          <a:xfrm>
            <a:off x="1907704" y="1556792"/>
            <a:ext cx="2843022" cy="29010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71E244-7928-494A-911C-20CCAF77CE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9927" t="14290" r="14160" b="22425"/>
          <a:stretch>
            <a:fillRect/>
          </a:stretch>
        </p:blipFill>
        <p:spPr>
          <a:xfrm>
            <a:off x="4067944" y="3861048"/>
            <a:ext cx="3829572" cy="276085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096A7B-0475-4E30-A458-7889059E04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4784"/>
            <a:ext cx="3072341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237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Пропаганда безопасности ПДД</a:t>
            </a:r>
          </a:p>
        </p:txBody>
      </p:sp>
      <p:sp>
        <p:nvSpPr>
          <p:cNvPr id="7" name="Заголовок 23">
            <a:extLst>
              <a:ext uri="{FF2B5EF4-FFF2-40B4-BE49-F238E27FC236}">
                <a16:creationId xmlns:a16="http://schemas.microsoft.com/office/drawing/2014/main" id="{3457FC7D-FBB9-4F67-8002-09CFDA54A07D}"/>
              </a:ext>
            </a:extLst>
          </p:cNvPr>
          <p:cNvSpPr txBox="1">
            <a:spLocks/>
          </p:cNvSpPr>
          <p:nvPr/>
        </p:nvSpPr>
        <p:spPr>
          <a:xfrm>
            <a:off x="2843808" y="3717032"/>
            <a:ext cx="53086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6" name="Рисунок 5" descr="IMG-20210213-WA0008.jpg">
            <a:extLst>
              <a:ext uri="{FF2B5EF4-FFF2-40B4-BE49-F238E27FC236}">
                <a16:creationId xmlns:a16="http://schemas.microsoft.com/office/drawing/2014/main" id="{048D4C52-86A8-445E-A626-FCB8C863E4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979712" y="1556792"/>
            <a:ext cx="1628775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21005-WA0042.jpg">
            <a:extLst>
              <a:ext uri="{FF2B5EF4-FFF2-40B4-BE49-F238E27FC236}">
                <a16:creationId xmlns:a16="http://schemas.microsoft.com/office/drawing/2014/main" id="{D82E5FA0-93B3-4792-B432-7485414A80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4041068"/>
            <a:ext cx="2994273" cy="2245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E32804-2733-4E4F-8E75-48EE0FC55A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3251853" cy="2438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303272-D2DB-4C66-9F3E-F152933108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8" t="17255" r="24065" b="19059"/>
          <a:stretch/>
        </p:blipFill>
        <p:spPr>
          <a:xfrm>
            <a:off x="2915816" y="3068960"/>
            <a:ext cx="2201030" cy="3397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917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Посвящение в пешеходы</a:t>
            </a:r>
          </a:p>
        </p:txBody>
      </p:sp>
      <p:sp>
        <p:nvSpPr>
          <p:cNvPr id="7" name="Заголовок 23">
            <a:extLst>
              <a:ext uri="{FF2B5EF4-FFF2-40B4-BE49-F238E27FC236}">
                <a16:creationId xmlns:a16="http://schemas.microsoft.com/office/drawing/2014/main" id="{3457FC7D-FBB9-4F67-8002-09CFDA54A07D}"/>
              </a:ext>
            </a:extLst>
          </p:cNvPr>
          <p:cNvSpPr txBox="1">
            <a:spLocks/>
          </p:cNvSpPr>
          <p:nvPr/>
        </p:nvSpPr>
        <p:spPr>
          <a:xfrm>
            <a:off x="2843808" y="3717032"/>
            <a:ext cx="53086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873392-C447-4852-B3B5-CFE111A1D9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628800"/>
            <a:ext cx="3962400" cy="2971800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275603AF-95F9-4FF3-ADE2-C617524EDD4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91680" y="3356992"/>
            <a:ext cx="2679191" cy="313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76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2358" y="465200"/>
            <a:ext cx="240030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Автокласс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C2A5B7-661F-446F-B3DD-E3C8E46BC0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91" b="9425"/>
          <a:stretch/>
        </p:blipFill>
        <p:spPr>
          <a:xfrm>
            <a:off x="5410200" y="1143000"/>
            <a:ext cx="3259158" cy="25789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E7E98A-2A9F-4AC2-8B1C-A4C54EC95C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962400"/>
            <a:ext cx="3197732" cy="23997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BF992C-B97F-4C94-806C-A1E45086EB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143000"/>
            <a:ext cx="3200400" cy="240180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4D1A4C1-93B5-49D0-ABE1-574DFB4BAE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28245" r="12020" b="12401"/>
          <a:stretch/>
        </p:blipFill>
        <p:spPr>
          <a:xfrm>
            <a:off x="5257800" y="4191000"/>
            <a:ext cx="3547844" cy="19689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Отряд юных инспекторов движения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628800"/>
            <a:ext cx="6624736" cy="381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dirty="0"/>
              <a:t>Отряд юных инспекторов движения – добровольное объединение школьников, которое создано для применения усвоенных ими знаний Правил дорожного движения (ПДД), воспитания у них чувства ответственности, культуры участника дорожного движения, профессиональной ориентации; широкого привлечения детей к организации пропаганды правил безопасного поведения на улицах и дорогах среди дошкольников, учащихся младших и средних классов общеобразовательных учреждений.</a:t>
            </a:r>
          </a:p>
        </p:txBody>
      </p:sp>
    </p:spTree>
    <p:extLst>
      <p:ext uri="{BB962C8B-B14F-4D97-AF65-F5344CB8AC3E}">
        <p14:creationId xmlns:p14="http://schemas.microsoft.com/office/powerpoint/2010/main" val="61661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Нормативно правовая база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Федеральный закон от 10.12.1995 № 196-ФЗ «О безопасности дорожного движения» (с изменениями на 28 ноября 2015 года)</a:t>
            </a:r>
          </a:p>
          <a:p>
            <a:r>
              <a:rPr lang="ru-RU" sz="2000" dirty="0"/>
              <a:t>Федеральный закон от 08.11.2007 № 257-ФЗ «Об автомобильных дорогах и дорожной деятельности в Российской Федерации и о внесении изменений в отдельные законодательные акты Российской Федерации».</a:t>
            </a:r>
          </a:p>
          <a:p>
            <a:endParaRPr lang="ru-RU" sz="2000" dirty="0"/>
          </a:p>
          <a:p>
            <a:r>
              <a:rPr lang="ru-RU" sz="2000" dirty="0"/>
              <a:t>Федеральный закон от 30.12.2001 № 195-ФЗ «Кодекс РФ об административных правонарушениях».</a:t>
            </a:r>
          </a:p>
          <a:p>
            <a:endParaRPr lang="ru-RU" sz="2000" dirty="0"/>
          </a:p>
          <a:p>
            <a:r>
              <a:rPr lang="ru-RU" sz="2000" dirty="0"/>
              <a:t>Федеральный закон от 27.12.2017 № 443-ФЗ «Об организации дорожного движения в Российской Федерации и о внесении изменений в отдельные законодательные акты Российской Федерации»</a:t>
            </a:r>
          </a:p>
          <a:p>
            <a:endParaRPr lang="ru-RU" sz="2000" dirty="0"/>
          </a:p>
          <a:p>
            <a:r>
              <a:rPr lang="ru-RU" sz="2000" dirty="0"/>
              <a:t> Постановление Правительства Российской Федерации от 23.10.1993 № 1090 «О правилах дорожного движения».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создания отряда ЮИД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6BD746-FEB4-4E71-A447-2939F804B0FC}"/>
              </a:ext>
            </a:extLst>
          </p:cNvPr>
          <p:cNvSpPr/>
          <p:nvPr/>
        </p:nvSpPr>
        <p:spPr>
          <a:xfrm>
            <a:off x="2286000" y="1859340"/>
            <a:ext cx="63904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b="1" dirty="0">
                <a:solidFill>
                  <a:srgbClr val="1919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200" dirty="0">
                <a:solidFill>
                  <a:srgbClr val="1919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Формирование углубленных знаний Правил дорожного движения через вовлечение в число активных пропагандистов законопослушного поведения на улицах и дорогах, формирование умений, который обеспечит развитие новых социальных ролей школьника как участника дорожного движения, культуры поведения на дорогах и улицах. </a:t>
            </a:r>
            <a:endParaRPr lang="ru-RU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Важнейшие задачи отряда ЮИД: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7D1E97-B3BC-4264-A4E8-2203A6F5DD25}"/>
              </a:ext>
            </a:extLst>
          </p:cNvPr>
          <p:cNvSpPr/>
          <p:nvPr/>
        </p:nvSpPr>
        <p:spPr>
          <a:xfrm>
            <a:off x="1331640" y="1052736"/>
            <a:ext cx="76328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-apple-system"/>
              </a:rPr>
              <a:t>- углубленное изучение Правил дорожного движения, знакомство с оперативно- техническими средствами регулирования дорожного движения;</a:t>
            </a:r>
          </a:p>
          <a:p>
            <a:r>
              <a:rPr lang="ru-RU" dirty="0">
                <a:latin typeface="-apple-system"/>
              </a:rPr>
              <a:t>— содействие педагогическому коллективу, инспекциям по делам несовершеннолетних в работе по предупреждению детской безнадзорности и профилактика правонарушений среди несовершеннолетних;</a:t>
            </a:r>
          </a:p>
          <a:p>
            <a:r>
              <a:rPr lang="ru-RU" dirty="0">
                <a:latin typeface="-apple-system"/>
              </a:rPr>
              <a:t>— волонтерская работа по пропаганде Правил дорожного движения в школах, детских садах, учреждениях дополнительного образования детей;</a:t>
            </a:r>
          </a:p>
          <a:p>
            <a:r>
              <a:rPr lang="ru-RU" dirty="0">
                <a:latin typeface="-apple-system"/>
              </a:rPr>
              <a:t>— организация работы с юными велосипедистами;</a:t>
            </a:r>
          </a:p>
          <a:p>
            <a:r>
              <a:rPr lang="ru-RU" dirty="0">
                <a:latin typeface="-apple-system"/>
              </a:rPr>
              <a:t>— участие в слетах отрядов ЮИД, конкурсах и соревнованиях агитбригад, в рейдах с инспекторами ГИБДД;</a:t>
            </a:r>
          </a:p>
          <a:p>
            <a:r>
              <a:rPr lang="ru-RU" dirty="0">
                <a:latin typeface="-apple-system"/>
              </a:rPr>
              <a:t>— овладение методами предупреждения дорожно-транспортного травматизма и навыками оказания первой доврачебной помощи пострадавшим при дорожно- транспортных происшествиях;</a:t>
            </a:r>
          </a:p>
          <a:p>
            <a:r>
              <a:rPr lang="ru-RU" dirty="0">
                <a:latin typeface="-apple-system"/>
              </a:rPr>
              <a:t>— овладение техническими знаниями и навыками мастерства в управлении велосипедом;</a:t>
            </a:r>
          </a:p>
          <a:p>
            <a:r>
              <a:rPr lang="ru-RU" dirty="0">
                <a:latin typeface="-apple-system"/>
              </a:rPr>
              <a:t>— сотрудничество со средствами массовой информации – освещение работы отрядов ЮИД в местной печати, на радио, телевидении.</a:t>
            </a:r>
            <a:endParaRPr lang="ru-RU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24839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Общая характеристика юного инспектора дорожного движения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7D1E97-B3BC-4264-A4E8-2203A6F5DD25}"/>
              </a:ext>
            </a:extLst>
          </p:cNvPr>
          <p:cNvSpPr/>
          <p:nvPr/>
        </p:nvSpPr>
        <p:spPr>
          <a:xfrm>
            <a:off x="1331640" y="105273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5A5A"/>
                </a:solidFill>
                <a:latin typeface="-apple-system"/>
              </a:rPr>
              <a:t>-</a:t>
            </a:r>
            <a:endParaRPr lang="ru-RU" b="0" i="0" dirty="0">
              <a:solidFill>
                <a:srgbClr val="5A5A5A"/>
              </a:solidFill>
              <a:effectLst/>
              <a:latin typeface="-apple-system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294D3A-6D2B-48F9-9594-6A742231A337}"/>
              </a:ext>
            </a:extLst>
          </p:cNvPr>
          <p:cNvSpPr/>
          <p:nvPr/>
        </p:nvSpPr>
        <p:spPr>
          <a:xfrm>
            <a:off x="1331640" y="2420888"/>
            <a:ext cx="76328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-apple-system"/>
              </a:rPr>
              <a:t>Юный инспектор движения – активный помощник учителей, педагогов ГАОУ «Лицей №1 </a:t>
            </a:r>
            <a:r>
              <a:rPr lang="ru-RU" sz="2200" dirty="0" err="1">
                <a:latin typeface="-apple-system"/>
              </a:rPr>
              <a:t>им.М.К.Тагирова</a:t>
            </a:r>
            <a:r>
              <a:rPr lang="ru-RU" sz="2200" dirty="0">
                <a:latin typeface="-apple-system"/>
              </a:rPr>
              <a:t>», Государственной инспекции безопасности дорожного движения в деле пропаганды безопасности дорожного движения и предупреждения детского дорожно-транспортного травматизма. Юный инспектор личным примером, активной общественной деятельностью формирует у школьников устойчивые навыки соблюдения Правил дорожного движения.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5662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42811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Клятва юного инспектора движения: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7D1E97-B3BC-4264-A4E8-2203A6F5DD25}"/>
              </a:ext>
            </a:extLst>
          </p:cNvPr>
          <p:cNvSpPr/>
          <p:nvPr/>
        </p:nvSpPr>
        <p:spPr>
          <a:xfrm>
            <a:off x="1331640" y="105273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5A5A"/>
                </a:solidFill>
                <a:latin typeface="-apple-system"/>
              </a:rPr>
              <a:t>-</a:t>
            </a:r>
            <a:endParaRPr lang="ru-RU" b="0" i="0" dirty="0">
              <a:solidFill>
                <a:srgbClr val="5A5A5A"/>
              </a:solidFill>
              <a:effectLst/>
              <a:latin typeface="-apple-system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FA516F-7D7C-4EBC-9FCE-F4813A022BED}"/>
              </a:ext>
            </a:extLst>
          </p:cNvPr>
          <p:cNvSpPr/>
          <p:nvPr/>
        </p:nvSpPr>
        <p:spPr>
          <a:xfrm>
            <a:off x="1475656" y="1052736"/>
            <a:ext cx="7488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-apple-system"/>
              </a:rPr>
              <a:t>«Я, (фамилия, имя), вступая в ряды отряда Юных инспекторов движения, клянусь:</a:t>
            </a:r>
          </a:p>
          <a:p>
            <a:r>
              <a:rPr lang="ru-RU" sz="2200" dirty="0">
                <a:latin typeface="-apple-system"/>
              </a:rPr>
              <a:t>— быть достойным членом отряда ЮИД и примером для всех ребят;</a:t>
            </a:r>
          </a:p>
          <a:p>
            <a:r>
              <a:rPr lang="ru-RU" sz="2200" dirty="0">
                <a:latin typeface="-apple-system"/>
              </a:rPr>
              <a:t>— хорошо знать и выполнять Правила дорожного движения, пропагандировать их среди ребят;</a:t>
            </a:r>
          </a:p>
          <a:p>
            <a:r>
              <a:rPr lang="ru-RU" sz="2200" dirty="0">
                <a:latin typeface="-apple-system"/>
              </a:rPr>
              <a:t>— непримиримо относиться к нарушениям Правил дорожного движения;</a:t>
            </a:r>
          </a:p>
          <a:p>
            <a:r>
              <a:rPr lang="ru-RU" sz="2200" dirty="0">
                <a:latin typeface="-apple-system"/>
              </a:rPr>
              <a:t>— постоянно совершенствовать свои знания;</a:t>
            </a:r>
          </a:p>
          <a:p>
            <a:r>
              <a:rPr lang="ru-RU" sz="2200" dirty="0">
                <a:latin typeface="-apple-system"/>
              </a:rPr>
              <a:t>— активно участвовать в работе отряда ЮИД;</a:t>
            </a:r>
          </a:p>
          <a:p>
            <a:r>
              <a:rPr lang="ru-RU" sz="2200" dirty="0">
                <a:latin typeface="-apple-system"/>
              </a:rPr>
              <a:t>— закалять волю;</a:t>
            </a:r>
          </a:p>
          <a:p>
            <a:r>
              <a:rPr lang="ru-RU" sz="2200" dirty="0">
                <a:latin typeface="-apple-system"/>
              </a:rPr>
              <a:t>— знать о славных и героических делах Государственной инспекции безопасности дорожного движения;</a:t>
            </a:r>
          </a:p>
          <a:p>
            <a:r>
              <a:rPr lang="ru-RU" sz="2200" dirty="0">
                <a:latin typeface="-apple-system"/>
              </a:rPr>
              <a:t>— быть верным помощником работников ГИБДД, с честью и достоинством носить гордое звание — Юный инспектор движения России!»</a:t>
            </a:r>
            <a:endParaRPr lang="ru-RU" sz="22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871077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7D1E97-B3BC-4264-A4E8-2203A6F5DD25}"/>
              </a:ext>
            </a:extLst>
          </p:cNvPr>
          <p:cNvSpPr/>
          <p:nvPr/>
        </p:nvSpPr>
        <p:spPr>
          <a:xfrm>
            <a:off x="1331640" y="105273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5A5A"/>
                </a:solidFill>
                <a:latin typeface="-apple-system"/>
              </a:rPr>
              <a:t>-</a:t>
            </a:r>
            <a:endParaRPr lang="ru-RU" b="0" i="0" dirty="0">
              <a:solidFill>
                <a:srgbClr val="5A5A5A"/>
              </a:solidFill>
              <a:effectLst/>
              <a:latin typeface="-apple-system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B3547168-A5D3-4AB2-B977-C2817BF0797A}"/>
              </a:ext>
            </a:extLst>
          </p:cNvPr>
          <p:cNvSpPr txBox="1">
            <a:spLocks/>
          </p:cNvSpPr>
          <p:nvPr/>
        </p:nvSpPr>
        <p:spPr>
          <a:xfrm>
            <a:off x="611560" y="620688"/>
            <a:ext cx="8229600" cy="1143000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77745" marR="5080" indent="-1256665">
              <a:spcBef>
                <a:spcPts val="90"/>
              </a:spcBef>
            </a:pPr>
            <a:r>
              <a:rPr lang="ru-RU" b="1" dirty="0">
                <a:latin typeface="Calibri"/>
                <a:cs typeface="Calibri"/>
              </a:rPr>
              <a:t>Субъекты</a:t>
            </a:r>
            <a:r>
              <a:rPr lang="ru-RU" b="1" spc="-150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реализации программы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9DB23A30-5416-4F6C-92F3-F9CBC8FFF2A4}"/>
              </a:ext>
            </a:extLst>
          </p:cNvPr>
          <p:cNvSpPr txBox="1"/>
          <p:nvPr/>
        </p:nvSpPr>
        <p:spPr>
          <a:xfrm>
            <a:off x="5312248" y="2436848"/>
            <a:ext cx="1269835" cy="466794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161290" marR="110489" indent="-43180">
              <a:lnSpc>
                <a:spcPct val="100000"/>
              </a:lnSpc>
              <a:spcBef>
                <a:spcPts val="280"/>
              </a:spcBef>
            </a:pPr>
            <a:r>
              <a:rPr sz="1400" spc="-25" dirty="0">
                <a:latin typeface="Calibri"/>
                <a:cs typeface="Calibri"/>
              </a:rPr>
              <a:t>Руководитель </a:t>
            </a:r>
            <a:r>
              <a:rPr sz="1400" dirty="0">
                <a:latin typeface="Calibri"/>
                <a:cs typeface="Calibri"/>
              </a:rPr>
              <a:t>отряда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ЮИД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E4F6B909-6293-4CF6-9EF9-167D8AA1E3AB}"/>
              </a:ext>
            </a:extLst>
          </p:cNvPr>
          <p:cNvSpPr txBox="1"/>
          <p:nvPr/>
        </p:nvSpPr>
        <p:spPr>
          <a:xfrm>
            <a:off x="7092281" y="2436848"/>
            <a:ext cx="1266664" cy="466794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380365" marR="226060" indent="-143510">
              <a:lnSpc>
                <a:spcPct val="100000"/>
              </a:lnSpc>
              <a:spcBef>
                <a:spcPts val="280"/>
              </a:spcBef>
            </a:pPr>
            <a:r>
              <a:rPr sz="1400" spc="-10" dirty="0">
                <a:latin typeface="Calibri"/>
                <a:cs typeface="Calibri"/>
              </a:rPr>
              <a:t>Инспектор ГИБДД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5">
            <a:extLst>
              <a:ext uri="{FF2B5EF4-FFF2-40B4-BE49-F238E27FC236}">
                <a16:creationId xmlns:a16="http://schemas.microsoft.com/office/drawing/2014/main" id="{AF51DBC3-C6AD-41BD-8490-F7D36C0BE5BD}"/>
              </a:ext>
            </a:extLst>
          </p:cNvPr>
          <p:cNvGrpSpPr/>
          <p:nvPr/>
        </p:nvGrpSpPr>
        <p:grpSpPr>
          <a:xfrm>
            <a:off x="5941660" y="3246090"/>
            <a:ext cx="137005" cy="538189"/>
            <a:chOff x="5843015" y="2654807"/>
            <a:chExt cx="137160" cy="551815"/>
          </a:xfrm>
        </p:grpSpPr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C432D92E-2F12-4532-9B5A-5DB452EED8B7}"/>
                </a:ext>
              </a:extLst>
            </p:cNvPr>
            <p:cNvSpPr/>
            <p:nvPr/>
          </p:nvSpPr>
          <p:spPr>
            <a:xfrm>
              <a:off x="5847587" y="2659379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64008" y="0"/>
                  </a:moveTo>
                  <a:lnTo>
                    <a:pt x="0" y="102362"/>
                  </a:lnTo>
                  <a:lnTo>
                    <a:pt x="32003" y="102362"/>
                  </a:lnTo>
                  <a:lnTo>
                    <a:pt x="32003" y="440182"/>
                  </a:lnTo>
                  <a:lnTo>
                    <a:pt x="0" y="440182"/>
                  </a:lnTo>
                  <a:lnTo>
                    <a:pt x="64008" y="542544"/>
                  </a:lnTo>
                  <a:lnTo>
                    <a:pt x="128015" y="440182"/>
                  </a:lnTo>
                  <a:lnTo>
                    <a:pt x="96012" y="440182"/>
                  </a:lnTo>
                  <a:lnTo>
                    <a:pt x="96012" y="102362"/>
                  </a:lnTo>
                  <a:lnTo>
                    <a:pt x="128015" y="10236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4471A88F-28F2-4864-9676-6C09E54C0EC1}"/>
                </a:ext>
              </a:extLst>
            </p:cNvPr>
            <p:cNvSpPr/>
            <p:nvPr/>
          </p:nvSpPr>
          <p:spPr>
            <a:xfrm>
              <a:off x="5847587" y="2659379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0" y="102362"/>
                  </a:moveTo>
                  <a:lnTo>
                    <a:pt x="64008" y="0"/>
                  </a:lnTo>
                  <a:lnTo>
                    <a:pt x="128015" y="102362"/>
                  </a:lnTo>
                  <a:lnTo>
                    <a:pt x="96012" y="102362"/>
                  </a:lnTo>
                  <a:lnTo>
                    <a:pt x="96012" y="440182"/>
                  </a:lnTo>
                  <a:lnTo>
                    <a:pt x="128015" y="440182"/>
                  </a:lnTo>
                  <a:lnTo>
                    <a:pt x="64008" y="542544"/>
                  </a:lnTo>
                  <a:lnTo>
                    <a:pt x="0" y="440182"/>
                  </a:lnTo>
                  <a:lnTo>
                    <a:pt x="32003" y="440182"/>
                  </a:lnTo>
                  <a:lnTo>
                    <a:pt x="32003" y="102362"/>
                  </a:lnTo>
                  <a:lnTo>
                    <a:pt x="0" y="10236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8">
            <a:extLst>
              <a:ext uri="{FF2B5EF4-FFF2-40B4-BE49-F238E27FC236}">
                <a16:creationId xmlns:a16="http://schemas.microsoft.com/office/drawing/2014/main" id="{87F0004A-1160-4243-8490-DF3C0416F2D4}"/>
              </a:ext>
            </a:extLst>
          </p:cNvPr>
          <p:cNvGrpSpPr/>
          <p:nvPr/>
        </p:nvGrpSpPr>
        <p:grpSpPr>
          <a:xfrm>
            <a:off x="7212676" y="3246090"/>
            <a:ext cx="137005" cy="538189"/>
            <a:chOff x="7114031" y="2654807"/>
            <a:chExt cx="137160" cy="551815"/>
          </a:xfrm>
        </p:grpSpPr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6211202F-CED9-4CC9-8D8E-0111BBD86F83}"/>
                </a:ext>
              </a:extLst>
            </p:cNvPr>
            <p:cNvSpPr/>
            <p:nvPr/>
          </p:nvSpPr>
          <p:spPr>
            <a:xfrm>
              <a:off x="7118603" y="2659379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64007" y="0"/>
                  </a:moveTo>
                  <a:lnTo>
                    <a:pt x="0" y="102362"/>
                  </a:lnTo>
                  <a:lnTo>
                    <a:pt x="32003" y="102362"/>
                  </a:lnTo>
                  <a:lnTo>
                    <a:pt x="32003" y="440182"/>
                  </a:lnTo>
                  <a:lnTo>
                    <a:pt x="0" y="440182"/>
                  </a:lnTo>
                  <a:lnTo>
                    <a:pt x="64007" y="542544"/>
                  </a:lnTo>
                  <a:lnTo>
                    <a:pt x="128016" y="440182"/>
                  </a:lnTo>
                  <a:lnTo>
                    <a:pt x="96012" y="440182"/>
                  </a:lnTo>
                  <a:lnTo>
                    <a:pt x="96012" y="102362"/>
                  </a:lnTo>
                  <a:lnTo>
                    <a:pt x="128016" y="102362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5C45FEB5-9E30-462D-AE3A-6B1C9C213AD0}"/>
                </a:ext>
              </a:extLst>
            </p:cNvPr>
            <p:cNvSpPr/>
            <p:nvPr/>
          </p:nvSpPr>
          <p:spPr>
            <a:xfrm>
              <a:off x="7118603" y="2659379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0" y="102362"/>
                  </a:moveTo>
                  <a:lnTo>
                    <a:pt x="64007" y="0"/>
                  </a:lnTo>
                  <a:lnTo>
                    <a:pt x="128016" y="102362"/>
                  </a:lnTo>
                  <a:lnTo>
                    <a:pt x="96012" y="102362"/>
                  </a:lnTo>
                  <a:lnTo>
                    <a:pt x="96012" y="440182"/>
                  </a:lnTo>
                  <a:lnTo>
                    <a:pt x="128016" y="440182"/>
                  </a:lnTo>
                  <a:lnTo>
                    <a:pt x="64007" y="542544"/>
                  </a:lnTo>
                  <a:lnTo>
                    <a:pt x="0" y="440182"/>
                  </a:lnTo>
                  <a:lnTo>
                    <a:pt x="32003" y="440182"/>
                  </a:lnTo>
                  <a:lnTo>
                    <a:pt x="32003" y="102362"/>
                  </a:lnTo>
                  <a:lnTo>
                    <a:pt x="0" y="10236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1">
            <a:extLst>
              <a:ext uri="{FF2B5EF4-FFF2-40B4-BE49-F238E27FC236}">
                <a16:creationId xmlns:a16="http://schemas.microsoft.com/office/drawing/2014/main" id="{EAAFD133-794F-4A17-ABC9-01079B127CED}"/>
              </a:ext>
            </a:extLst>
          </p:cNvPr>
          <p:cNvSpPr txBox="1"/>
          <p:nvPr/>
        </p:nvSpPr>
        <p:spPr>
          <a:xfrm>
            <a:off x="3532216" y="2436848"/>
            <a:ext cx="1269835" cy="682238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121920" marR="113030" indent="2540" algn="ctr">
              <a:lnSpc>
                <a:spcPct val="100000"/>
              </a:lnSpc>
              <a:spcBef>
                <a:spcPts val="280"/>
              </a:spcBef>
            </a:pPr>
            <a:r>
              <a:rPr sz="1400" spc="-10" dirty="0">
                <a:latin typeface="Calibri"/>
                <a:cs typeface="Calibri"/>
              </a:rPr>
              <a:t>Заместитель директора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по ВР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B88B64D8-240C-47FD-B4E4-7D252B492FE3}"/>
              </a:ext>
            </a:extLst>
          </p:cNvPr>
          <p:cNvSpPr txBox="1"/>
          <p:nvPr/>
        </p:nvSpPr>
        <p:spPr>
          <a:xfrm>
            <a:off x="1907704" y="2492896"/>
            <a:ext cx="1017390" cy="251351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145415">
              <a:lnSpc>
                <a:spcPct val="100000"/>
              </a:lnSpc>
              <a:spcBef>
                <a:spcPts val="280"/>
              </a:spcBef>
            </a:pPr>
            <a:r>
              <a:rPr sz="1400" spc="-10" dirty="0">
                <a:latin typeface="Calibri"/>
                <a:cs typeface="Calibri"/>
              </a:rPr>
              <a:t>Директор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5D131AB4-D15E-439A-88D1-0A337D6E04E9}"/>
              </a:ext>
            </a:extLst>
          </p:cNvPr>
          <p:cNvGrpSpPr/>
          <p:nvPr/>
        </p:nvGrpSpPr>
        <p:grpSpPr>
          <a:xfrm>
            <a:off x="3021677" y="2703547"/>
            <a:ext cx="469370" cy="139966"/>
            <a:chOff x="2923032" y="2112264"/>
            <a:chExt cx="469900" cy="143510"/>
          </a:xfrm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9394C902-D517-494D-80E7-971285680AC9}"/>
                </a:ext>
              </a:extLst>
            </p:cNvPr>
            <p:cNvSpPr/>
            <p:nvPr/>
          </p:nvSpPr>
          <p:spPr>
            <a:xfrm>
              <a:off x="2927604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362457" y="0"/>
                  </a:moveTo>
                  <a:lnTo>
                    <a:pt x="362457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7" y="67055"/>
                  </a:lnTo>
                  <a:lnTo>
                    <a:pt x="3624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89A09360-32C7-4A02-9C99-C8EE1CDA7B7B}"/>
                </a:ext>
              </a:extLst>
            </p:cNvPr>
            <p:cNvSpPr/>
            <p:nvPr/>
          </p:nvSpPr>
          <p:spPr>
            <a:xfrm>
              <a:off x="2927604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0" y="67055"/>
                  </a:move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7" y="67055"/>
                  </a:lnTo>
                  <a:lnTo>
                    <a:pt x="362457" y="0"/>
                  </a:lnTo>
                  <a:lnTo>
                    <a:pt x="362457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16">
            <a:extLst>
              <a:ext uri="{FF2B5EF4-FFF2-40B4-BE49-F238E27FC236}">
                <a16:creationId xmlns:a16="http://schemas.microsoft.com/office/drawing/2014/main" id="{7704074C-498F-4030-B9BA-930254479C9E}"/>
              </a:ext>
            </a:extLst>
          </p:cNvPr>
          <p:cNvGrpSpPr/>
          <p:nvPr/>
        </p:nvGrpSpPr>
        <p:grpSpPr>
          <a:xfrm>
            <a:off x="4798660" y="2703547"/>
            <a:ext cx="469370" cy="139966"/>
            <a:chOff x="4700015" y="2112264"/>
            <a:chExt cx="469900" cy="143510"/>
          </a:xfrm>
        </p:grpSpPr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63F7244F-3FD9-49BE-B1C8-9F755D8D083E}"/>
                </a:ext>
              </a:extLst>
            </p:cNvPr>
            <p:cNvSpPr/>
            <p:nvPr/>
          </p:nvSpPr>
          <p:spPr>
            <a:xfrm>
              <a:off x="4704587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362458" y="0"/>
                  </a:moveTo>
                  <a:lnTo>
                    <a:pt x="362458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lnTo>
                    <a:pt x="97789" y="134112"/>
                  </a:lnTo>
                  <a:lnTo>
                    <a:pt x="97789" y="100584"/>
                  </a:lnTo>
                  <a:lnTo>
                    <a:pt x="362458" y="100584"/>
                  </a:lnTo>
                  <a:lnTo>
                    <a:pt x="362458" y="134112"/>
                  </a:lnTo>
                  <a:lnTo>
                    <a:pt x="460248" y="67055"/>
                  </a:lnTo>
                  <a:lnTo>
                    <a:pt x="3624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F95451CD-C351-46C7-8A1C-E029B5CF34E9}"/>
                </a:ext>
              </a:extLst>
            </p:cNvPr>
            <p:cNvSpPr/>
            <p:nvPr/>
          </p:nvSpPr>
          <p:spPr>
            <a:xfrm>
              <a:off x="4704587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0" y="67055"/>
                  </a:moveTo>
                  <a:lnTo>
                    <a:pt x="97789" y="134112"/>
                  </a:lnTo>
                  <a:lnTo>
                    <a:pt x="97789" y="100584"/>
                  </a:lnTo>
                  <a:lnTo>
                    <a:pt x="362458" y="100584"/>
                  </a:lnTo>
                  <a:lnTo>
                    <a:pt x="362458" y="134112"/>
                  </a:lnTo>
                  <a:lnTo>
                    <a:pt x="460248" y="67055"/>
                  </a:lnTo>
                  <a:lnTo>
                    <a:pt x="362458" y="0"/>
                  </a:lnTo>
                  <a:lnTo>
                    <a:pt x="362458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C7C65447-B5C7-4BEE-A6B8-3A76A9EE4581}"/>
              </a:ext>
            </a:extLst>
          </p:cNvPr>
          <p:cNvGrpSpPr/>
          <p:nvPr/>
        </p:nvGrpSpPr>
        <p:grpSpPr>
          <a:xfrm>
            <a:off x="6578692" y="2703547"/>
            <a:ext cx="469370" cy="139966"/>
            <a:chOff x="6480047" y="2112264"/>
            <a:chExt cx="469900" cy="143510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00C1BF4B-138A-4046-9985-34F6FFE12231}"/>
                </a:ext>
              </a:extLst>
            </p:cNvPr>
            <p:cNvSpPr/>
            <p:nvPr/>
          </p:nvSpPr>
          <p:spPr>
            <a:xfrm>
              <a:off x="6484619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362457" y="0"/>
                  </a:moveTo>
                  <a:lnTo>
                    <a:pt x="362457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8" y="67055"/>
                  </a:lnTo>
                  <a:lnTo>
                    <a:pt x="3624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53F7BF91-329F-463F-BA81-7321BE187427}"/>
                </a:ext>
              </a:extLst>
            </p:cNvPr>
            <p:cNvSpPr/>
            <p:nvPr/>
          </p:nvSpPr>
          <p:spPr>
            <a:xfrm>
              <a:off x="6484619" y="211683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19">
                  <a:moveTo>
                    <a:pt x="0" y="67055"/>
                  </a:move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8" y="67055"/>
                  </a:lnTo>
                  <a:lnTo>
                    <a:pt x="362457" y="0"/>
                  </a:lnTo>
                  <a:lnTo>
                    <a:pt x="362457" y="33527"/>
                  </a:lnTo>
                  <a:lnTo>
                    <a:pt x="97789" y="33527"/>
                  </a:lnTo>
                  <a:lnTo>
                    <a:pt x="97789" y="0"/>
                  </a:lnTo>
                  <a:lnTo>
                    <a:pt x="0" y="6705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2">
            <a:extLst>
              <a:ext uri="{FF2B5EF4-FFF2-40B4-BE49-F238E27FC236}">
                <a16:creationId xmlns:a16="http://schemas.microsoft.com/office/drawing/2014/main" id="{A09A121F-4E10-405D-906B-41BE1C88FC65}"/>
              </a:ext>
            </a:extLst>
          </p:cNvPr>
          <p:cNvSpPr txBox="1"/>
          <p:nvPr/>
        </p:nvSpPr>
        <p:spPr>
          <a:xfrm>
            <a:off x="7092280" y="5445224"/>
            <a:ext cx="1394789" cy="468077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1400" spc="-10" dirty="0">
                <a:latin typeface="Calibri"/>
                <a:cs typeface="Calibri"/>
              </a:rPr>
              <a:t>Учащиеся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Calibri"/>
                <a:cs typeface="Calibri"/>
              </a:rPr>
              <a:t>школы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20415D82-AF68-413C-8A63-20A86C58B890}"/>
              </a:ext>
            </a:extLst>
          </p:cNvPr>
          <p:cNvSpPr txBox="1"/>
          <p:nvPr/>
        </p:nvSpPr>
        <p:spPr>
          <a:xfrm>
            <a:off x="4931248" y="5445224"/>
            <a:ext cx="1394789" cy="252633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350520">
              <a:lnSpc>
                <a:spcPct val="100000"/>
              </a:lnSpc>
              <a:spcBef>
                <a:spcPts val="290"/>
              </a:spcBef>
            </a:pPr>
            <a:r>
              <a:rPr sz="1400" spc="-10" dirty="0">
                <a:latin typeface="Calibri"/>
                <a:cs typeface="Calibri"/>
              </a:rPr>
              <a:t>Психолог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FA433B58-E46B-4E51-BC31-CB6AE9C0712C}"/>
              </a:ext>
            </a:extLst>
          </p:cNvPr>
          <p:cNvSpPr txBox="1"/>
          <p:nvPr/>
        </p:nvSpPr>
        <p:spPr>
          <a:xfrm>
            <a:off x="5693248" y="3954750"/>
            <a:ext cx="1902850" cy="310983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latin typeface="Calibri"/>
                <a:cs typeface="Calibri"/>
              </a:rPr>
              <a:t>Отряд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ЮИД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25">
            <a:extLst>
              <a:ext uri="{FF2B5EF4-FFF2-40B4-BE49-F238E27FC236}">
                <a16:creationId xmlns:a16="http://schemas.microsoft.com/office/drawing/2014/main" id="{9C450CF8-0049-40E2-A8F1-9C0964CA79A2}"/>
              </a:ext>
            </a:extLst>
          </p:cNvPr>
          <p:cNvGrpSpPr/>
          <p:nvPr/>
        </p:nvGrpSpPr>
        <p:grpSpPr>
          <a:xfrm>
            <a:off x="7212676" y="4763994"/>
            <a:ext cx="137005" cy="538189"/>
            <a:chOff x="7114031" y="4172711"/>
            <a:chExt cx="137160" cy="551815"/>
          </a:xfrm>
        </p:grpSpPr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819529FA-C27C-4B5D-B5D1-E6610352E7D3}"/>
                </a:ext>
              </a:extLst>
            </p:cNvPr>
            <p:cNvSpPr/>
            <p:nvPr/>
          </p:nvSpPr>
          <p:spPr>
            <a:xfrm>
              <a:off x="7118603" y="4177283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64007" y="0"/>
                  </a:moveTo>
                  <a:lnTo>
                    <a:pt x="0" y="102362"/>
                  </a:lnTo>
                  <a:lnTo>
                    <a:pt x="32003" y="102362"/>
                  </a:lnTo>
                  <a:lnTo>
                    <a:pt x="32003" y="440182"/>
                  </a:lnTo>
                  <a:lnTo>
                    <a:pt x="0" y="440182"/>
                  </a:lnTo>
                  <a:lnTo>
                    <a:pt x="64007" y="542544"/>
                  </a:lnTo>
                  <a:lnTo>
                    <a:pt x="128016" y="440182"/>
                  </a:lnTo>
                  <a:lnTo>
                    <a:pt x="96012" y="440182"/>
                  </a:lnTo>
                  <a:lnTo>
                    <a:pt x="96012" y="102362"/>
                  </a:lnTo>
                  <a:lnTo>
                    <a:pt x="128016" y="102362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7E02E9FE-326D-464F-9727-C0BD5EA30176}"/>
                </a:ext>
              </a:extLst>
            </p:cNvPr>
            <p:cNvSpPr/>
            <p:nvPr/>
          </p:nvSpPr>
          <p:spPr>
            <a:xfrm>
              <a:off x="7118603" y="4177283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0" y="102362"/>
                  </a:moveTo>
                  <a:lnTo>
                    <a:pt x="64007" y="0"/>
                  </a:lnTo>
                  <a:lnTo>
                    <a:pt x="128016" y="102362"/>
                  </a:lnTo>
                  <a:lnTo>
                    <a:pt x="96012" y="102362"/>
                  </a:lnTo>
                  <a:lnTo>
                    <a:pt x="96012" y="440182"/>
                  </a:lnTo>
                  <a:lnTo>
                    <a:pt x="128016" y="440182"/>
                  </a:lnTo>
                  <a:lnTo>
                    <a:pt x="64007" y="542544"/>
                  </a:lnTo>
                  <a:lnTo>
                    <a:pt x="0" y="440182"/>
                  </a:lnTo>
                  <a:lnTo>
                    <a:pt x="32003" y="440182"/>
                  </a:lnTo>
                  <a:lnTo>
                    <a:pt x="32003" y="102362"/>
                  </a:lnTo>
                  <a:lnTo>
                    <a:pt x="0" y="10236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28">
            <a:extLst>
              <a:ext uri="{FF2B5EF4-FFF2-40B4-BE49-F238E27FC236}">
                <a16:creationId xmlns:a16="http://schemas.microsoft.com/office/drawing/2014/main" id="{793FFAA6-274C-444B-AEB3-D85C91381387}"/>
              </a:ext>
            </a:extLst>
          </p:cNvPr>
          <p:cNvGrpSpPr/>
          <p:nvPr/>
        </p:nvGrpSpPr>
        <p:grpSpPr>
          <a:xfrm>
            <a:off x="5941660" y="4763994"/>
            <a:ext cx="137005" cy="538189"/>
            <a:chOff x="5843015" y="4172711"/>
            <a:chExt cx="137160" cy="551815"/>
          </a:xfrm>
        </p:grpSpPr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025D45DB-8F8F-4480-9738-335BEF31E5C0}"/>
                </a:ext>
              </a:extLst>
            </p:cNvPr>
            <p:cNvSpPr/>
            <p:nvPr/>
          </p:nvSpPr>
          <p:spPr>
            <a:xfrm>
              <a:off x="5847587" y="4177283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64008" y="0"/>
                  </a:moveTo>
                  <a:lnTo>
                    <a:pt x="0" y="102362"/>
                  </a:lnTo>
                  <a:lnTo>
                    <a:pt x="32003" y="102362"/>
                  </a:lnTo>
                  <a:lnTo>
                    <a:pt x="32003" y="440182"/>
                  </a:lnTo>
                  <a:lnTo>
                    <a:pt x="0" y="440182"/>
                  </a:lnTo>
                  <a:lnTo>
                    <a:pt x="64008" y="542544"/>
                  </a:lnTo>
                  <a:lnTo>
                    <a:pt x="128015" y="440182"/>
                  </a:lnTo>
                  <a:lnTo>
                    <a:pt x="96012" y="440182"/>
                  </a:lnTo>
                  <a:lnTo>
                    <a:pt x="96012" y="102362"/>
                  </a:lnTo>
                  <a:lnTo>
                    <a:pt x="128015" y="102362"/>
                  </a:lnTo>
                  <a:lnTo>
                    <a:pt x="64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92E93CB4-50C3-458E-85FF-2431A807754B}"/>
                </a:ext>
              </a:extLst>
            </p:cNvPr>
            <p:cNvSpPr/>
            <p:nvPr/>
          </p:nvSpPr>
          <p:spPr>
            <a:xfrm>
              <a:off x="5847587" y="4177283"/>
              <a:ext cx="128270" cy="542925"/>
            </a:xfrm>
            <a:custGeom>
              <a:avLst/>
              <a:gdLst/>
              <a:ahLst/>
              <a:cxnLst/>
              <a:rect l="l" t="t" r="r" b="b"/>
              <a:pathLst>
                <a:path w="128270" h="542925">
                  <a:moveTo>
                    <a:pt x="0" y="102362"/>
                  </a:moveTo>
                  <a:lnTo>
                    <a:pt x="64008" y="0"/>
                  </a:lnTo>
                  <a:lnTo>
                    <a:pt x="128015" y="102362"/>
                  </a:lnTo>
                  <a:lnTo>
                    <a:pt x="96012" y="102362"/>
                  </a:lnTo>
                  <a:lnTo>
                    <a:pt x="96012" y="440182"/>
                  </a:lnTo>
                  <a:lnTo>
                    <a:pt x="128015" y="440182"/>
                  </a:lnTo>
                  <a:lnTo>
                    <a:pt x="64008" y="542544"/>
                  </a:lnTo>
                  <a:lnTo>
                    <a:pt x="0" y="440182"/>
                  </a:lnTo>
                  <a:lnTo>
                    <a:pt x="32003" y="440182"/>
                  </a:lnTo>
                  <a:lnTo>
                    <a:pt x="32003" y="102362"/>
                  </a:lnTo>
                  <a:lnTo>
                    <a:pt x="0" y="10236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1">
            <a:extLst>
              <a:ext uri="{FF2B5EF4-FFF2-40B4-BE49-F238E27FC236}">
                <a16:creationId xmlns:a16="http://schemas.microsoft.com/office/drawing/2014/main" id="{F852574D-D2D4-4659-872C-317FC1DF79D4}"/>
              </a:ext>
            </a:extLst>
          </p:cNvPr>
          <p:cNvSpPr txBox="1"/>
          <p:nvPr/>
        </p:nvSpPr>
        <p:spPr>
          <a:xfrm>
            <a:off x="3532216" y="4052286"/>
            <a:ext cx="1397960" cy="466153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74625" marR="170815" indent="158115">
              <a:lnSpc>
                <a:spcPct val="100000"/>
              </a:lnSpc>
              <a:spcBef>
                <a:spcPts val="275"/>
              </a:spcBef>
            </a:pPr>
            <a:r>
              <a:rPr sz="1400" spc="-10" dirty="0">
                <a:latin typeface="Calibri"/>
                <a:cs typeface="Calibri"/>
              </a:rPr>
              <a:t>Классные </a:t>
            </a:r>
            <a:r>
              <a:rPr sz="1400" spc="-25" dirty="0">
                <a:latin typeface="Calibri"/>
                <a:cs typeface="Calibri"/>
              </a:rPr>
              <a:t>руководители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7" name="object 32">
            <a:extLst>
              <a:ext uri="{FF2B5EF4-FFF2-40B4-BE49-F238E27FC236}">
                <a16:creationId xmlns:a16="http://schemas.microsoft.com/office/drawing/2014/main" id="{875AD2BA-1AE0-471E-B387-50FBCAD2A667}"/>
              </a:ext>
            </a:extLst>
          </p:cNvPr>
          <p:cNvGrpSpPr/>
          <p:nvPr/>
        </p:nvGrpSpPr>
        <p:grpSpPr>
          <a:xfrm>
            <a:off x="4164677" y="3368010"/>
            <a:ext cx="134468" cy="538189"/>
            <a:chOff x="4066032" y="2776727"/>
            <a:chExt cx="134620" cy="551815"/>
          </a:xfrm>
        </p:grpSpPr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D54C8769-AD07-49CE-9741-17722F25AFF1}"/>
                </a:ext>
              </a:extLst>
            </p:cNvPr>
            <p:cNvSpPr/>
            <p:nvPr/>
          </p:nvSpPr>
          <p:spPr>
            <a:xfrm>
              <a:off x="4070604" y="2781299"/>
              <a:ext cx="125095" cy="542925"/>
            </a:xfrm>
            <a:custGeom>
              <a:avLst/>
              <a:gdLst/>
              <a:ahLst/>
              <a:cxnLst/>
              <a:rect l="l" t="t" r="r" b="b"/>
              <a:pathLst>
                <a:path w="125095" h="542925">
                  <a:moveTo>
                    <a:pt x="62484" y="0"/>
                  </a:moveTo>
                  <a:lnTo>
                    <a:pt x="0" y="99949"/>
                  </a:lnTo>
                  <a:lnTo>
                    <a:pt x="31242" y="99949"/>
                  </a:lnTo>
                  <a:lnTo>
                    <a:pt x="31242" y="442595"/>
                  </a:lnTo>
                  <a:lnTo>
                    <a:pt x="0" y="442595"/>
                  </a:lnTo>
                  <a:lnTo>
                    <a:pt x="62484" y="542544"/>
                  </a:lnTo>
                  <a:lnTo>
                    <a:pt x="124968" y="442595"/>
                  </a:lnTo>
                  <a:lnTo>
                    <a:pt x="93725" y="442595"/>
                  </a:lnTo>
                  <a:lnTo>
                    <a:pt x="93725" y="99949"/>
                  </a:lnTo>
                  <a:lnTo>
                    <a:pt x="124968" y="99949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D078861B-9387-4715-85C1-3EE58A9604FD}"/>
                </a:ext>
              </a:extLst>
            </p:cNvPr>
            <p:cNvSpPr/>
            <p:nvPr/>
          </p:nvSpPr>
          <p:spPr>
            <a:xfrm>
              <a:off x="4070604" y="2781299"/>
              <a:ext cx="125095" cy="542925"/>
            </a:xfrm>
            <a:custGeom>
              <a:avLst/>
              <a:gdLst/>
              <a:ahLst/>
              <a:cxnLst/>
              <a:rect l="l" t="t" r="r" b="b"/>
              <a:pathLst>
                <a:path w="125095" h="542925">
                  <a:moveTo>
                    <a:pt x="0" y="99949"/>
                  </a:moveTo>
                  <a:lnTo>
                    <a:pt x="62484" y="0"/>
                  </a:lnTo>
                  <a:lnTo>
                    <a:pt x="124968" y="99949"/>
                  </a:lnTo>
                  <a:lnTo>
                    <a:pt x="93725" y="99949"/>
                  </a:lnTo>
                  <a:lnTo>
                    <a:pt x="93725" y="442595"/>
                  </a:lnTo>
                  <a:lnTo>
                    <a:pt x="124968" y="442595"/>
                  </a:lnTo>
                  <a:lnTo>
                    <a:pt x="62484" y="542544"/>
                  </a:lnTo>
                  <a:lnTo>
                    <a:pt x="0" y="442595"/>
                  </a:lnTo>
                  <a:lnTo>
                    <a:pt x="31242" y="442595"/>
                  </a:lnTo>
                  <a:lnTo>
                    <a:pt x="31242" y="99949"/>
                  </a:lnTo>
                  <a:lnTo>
                    <a:pt x="0" y="9994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35">
            <a:extLst>
              <a:ext uri="{FF2B5EF4-FFF2-40B4-BE49-F238E27FC236}">
                <a16:creationId xmlns:a16="http://schemas.microsoft.com/office/drawing/2014/main" id="{8A7DF7C8-C1FA-45A6-B4D3-B5F7B15E5214}"/>
              </a:ext>
            </a:extLst>
          </p:cNvPr>
          <p:cNvGrpSpPr/>
          <p:nvPr/>
        </p:nvGrpSpPr>
        <p:grpSpPr>
          <a:xfrm>
            <a:off x="5054692" y="4181827"/>
            <a:ext cx="469370" cy="139966"/>
            <a:chOff x="4956047" y="3590544"/>
            <a:chExt cx="469900" cy="143510"/>
          </a:xfrm>
        </p:grpSpPr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66224F8A-9EF2-46E0-AFB8-6C64F4BF48E9}"/>
                </a:ext>
              </a:extLst>
            </p:cNvPr>
            <p:cNvSpPr/>
            <p:nvPr/>
          </p:nvSpPr>
          <p:spPr>
            <a:xfrm>
              <a:off x="4960619" y="359511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20">
                  <a:moveTo>
                    <a:pt x="362457" y="0"/>
                  </a:moveTo>
                  <a:lnTo>
                    <a:pt x="362457" y="33528"/>
                  </a:lnTo>
                  <a:lnTo>
                    <a:pt x="97789" y="33528"/>
                  </a:lnTo>
                  <a:lnTo>
                    <a:pt x="97789" y="0"/>
                  </a:lnTo>
                  <a:lnTo>
                    <a:pt x="0" y="67056"/>
                  </a:ln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7" y="67056"/>
                  </a:lnTo>
                  <a:lnTo>
                    <a:pt x="3624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C3C338B3-A286-46D0-89A6-0B2CBEB4DFDD}"/>
                </a:ext>
              </a:extLst>
            </p:cNvPr>
            <p:cNvSpPr/>
            <p:nvPr/>
          </p:nvSpPr>
          <p:spPr>
            <a:xfrm>
              <a:off x="4960619" y="3595116"/>
              <a:ext cx="460375" cy="134620"/>
            </a:xfrm>
            <a:custGeom>
              <a:avLst/>
              <a:gdLst/>
              <a:ahLst/>
              <a:cxnLst/>
              <a:rect l="l" t="t" r="r" b="b"/>
              <a:pathLst>
                <a:path w="460375" h="134620">
                  <a:moveTo>
                    <a:pt x="0" y="67056"/>
                  </a:moveTo>
                  <a:lnTo>
                    <a:pt x="97789" y="134112"/>
                  </a:lnTo>
                  <a:lnTo>
                    <a:pt x="97789" y="100584"/>
                  </a:lnTo>
                  <a:lnTo>
                    <a:pt x="362457" y="100584"/>
                  </a:lnTo>
                  <a:lnTo>
                    <a:pt x="362457" y="134112"/>
                  </a:lnTo>
                  <a:lnTo>
                    <a:pt x="460247" y="67056"/>
                  </a:lnTo>
                  <a:lnTo>
                    <a:pt x="362457" y="0"/>
                  </a:lnTo>
                  <a:lnTo>
                    <a:pt x="362457" y="33528"/>
                  </a:lnTo>
                  <a:lnTo>
                    <a:pt x="97789" y="33528"/>
                  </a:lnTo>
                  <a:lnTo>
                    <a:pt x="97789" y="0"/>
                  </a:lnTo>
                  <a:lnTo>
                    <a:pt x="0" y="6705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96433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Незаменимый руководитель</a:t>
            </a:r>
            <a:br>
              <a:rPr lang="ru-RU" dirty="0"/>
            </a:br>
            <a:r>
              <a:rPr lang="ru-RU" dirty="0"/>
              <a:t> отряда ЮИД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5F02822-3807-4312-8834-3661FDB6B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4" y="1700808"/>
            <a:ext cx="6851104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>
                <a:latin typeface="Calibri Light"/>
                <a:ea typeface="+mj-ea"/>
                <a:cs typeface="+mj-cs"/>
              </a:rPr>
              <a:t>Загидуллина</a:t>
            </a:r>
            <a:r>
              <a:rPr lang="ru-RU" sz="2000" b="1" dirty="0">
                <a:latin typeface="Calibri Light"/>
                <a:ea typeface="+mj-ea"/>
                <a:cs typeface="+mj-cs"/>
              </a:rPr>
              <a:t> Марселя </a:t>
            </a:r>
            <a:r>
              <a:rPr lang="ru-RU" sz="2000" b="1" dirty="0" err="1">
                <a:latin typeface="Calibri Light"/>
                <a:ea typeface="+mj-ea"/>
                <a:cs typeface="+mj-cs"/>
              </a:rPr>
              <a:t>Марсовна</a:t>
            </a:r>
            <a:r>
              <a:rPr lang="ru-RU" sz="2000" b="1" dirty="0">
                <a:latin typeface="Calibri Light"/>
                <a:ea typeface="+mj-ea"/>
                <a:cs typeface="+mj-cs"/>
              </a:rPr>
              <a:t> </a:t>
            </a:r>
            <a:r>
              <a:rPr lang="ru-RU" sz="2000" dirty="0">
                <a:latin typeface="Montserrat"/>
              </a:rPr>
              <a:t>— с 12.08.1988  года  по настоящее  время -  учитель  начальных классов</a:t>
            </a:r>
          </a:p>
          <a:p>
            <a:pPr marL="0" indent="0">
              <a:buNone/>
            </a:pPr>
            <a:r>
              <a:rPr lang="ru-RU" sz="1800" dirty="0">
                <a:latin typeface="Montserrat"/>
              </a:rPr>
              <a:t>Общий</a:t>
            </a:r>
            <a:r>
              <a:rPr lang="ru-RU" sz="2000" dirty="0">
                <a:latin typeface="Montserrat"/>
              </a:rPr>
              <a:t> педагогический стаж – 35 лет</a:t>
            </a:r>
          </a:p>
        </p:txBody>
      </p:sp>
      <p:pic>
        <p:nvPicPr>
          <p:cNvPr id="6" name="Рисунок 5" descr="phpM6IlYn_IMG-20161231-WA0029.jpg">
            <a:extLst>
              <a:ext uri="{FF2B5EF4-FFF2-40B4-BE49-F238E27FC236}">
                <a16:creationId xmlns:a16="http://schemas.microsoft.com/office/drawing/2014/main" id="{9E63F168-426B-44F3-9C46-BD3170E20391}"/>
              </a:ext>
            </a:extLst>
          </p:cNvPr>
          <p:cNvPicPr>
            <a:picLocks/>
          </p:cNvPicPr>
          <p:nvPr/>
        </p:nvPicPr>
        <p:blipFill>
          <a:blip r:embed="rId3" cstate="print"/>
          <a:srcRect t="8001" b="8001"/>
          <a:stretch>
            <a:fillRect/>
          </a:stretch>
        </p:blipFill>
        <p:spPr>
          <a:xfrm>
            <a:off x="5652120" y="3212976"/>
            <a:ext cx="2736304" cy="3024336"/>
          </a:xfrm>
          <a:prstGeom prst="rect">
            <a:avLst/>
          </a:prstGeom>
        </p:spPr>
      </p:pic>
      <p:sp>
        <p:nvSpPr>
          <p:cNvPr id="7" name="Заголовок 23">
            <a:extLst>
              <a:ext uri="{FF2B5EF4-FFF2-40B4-BE49-F238E27FC236}">
                <a16:creationId xmlns:a16="http://schemas.microsoft.com/office/drawing/2014/main" id="{3457FC7D-FBB9-4F67-8002-09CFDA54A07D}"/>
              </a:ext>
            </a:extLst>
          </p:cNvPr>
          <p:cNvSpPr txBox="1">
            <a:spLocks/>
          </p:cNvSpPr>
          <p:nvPr/>
        </p:nvSpPr>
        <p:spPr>
          <a:xfrm>
            <a:off x="2843808" y="3717032"/>
            <a:ext cx="53086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13FC9E-DC34-4789-8F9F-35452196A403}"/>
              </a:ext>
            </a:extLst>
          </p:cNvPr>
          <p:cNvSpPr/>
          <p:nvPr/>
        </p:nvSpPr>
        <p:spPr>
          <a:xfrm>
            <a:off x="1691680" y="3068960"/>
            <a:ext cx="39604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Montserrat"/>
              </a:rPr>
              <a:t>Марселя </a:t>
            </a:r>
            <a:r>
              <a:rPr lang="ru-RU" dirty="0" err="1">
                <a:latin typeface="Montserrat"/>
              </a:rPr>
              <a:t>Марсовна</a:t>
            </a:r>
            <a:r>
              <a:rPr lang="ru-RU" dirty="0">
                <a:latin typeface="Montserrat"/>
              </a:rPr>
              <a:t> - это человек, который достиг успеха и готов раскрыть свои секреты другим людям. Это требовательный педагог, отзывчивый и доброжелательный человек. Она создает вокруг себя доброжелательную обстановку, пользуется заслуженным авторитетом среди коллег, учащихся и их родителей.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653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-apple-system</vt:lpstr>
      <vt:lpstr>Arial</vt:lpstr>
      <vt:lpstr>Calibri</vt:lpstr>
      <vt:lpstr>Calibri Light</vt:lpstr>
      <vt:lpstr>Georgia</vt:lpstr>
      <vt:lpstr>Microsoft Sans Serif</vt:lpstr>
      <vt:lpstr>Montserrat</vt:lpstr>
      <vt:lpstr>Times New Roman</vt:lpstr>
      <vt:lpstr>Тема Office</vt:lpstr>
      <vt:lpstr>Office Theme</vt:lpstr>
      <vt:lpstr>Юные инспектора дорожного движения</vt:lpstr>
      <vt:lpstr>Отряд юных инспекторов движения</vt:lpstr>
      <vt:lpstr>Нормативно правовая база</vt:lpstr>
      <vt:lpstr>Цель создания отряда ЮИД</vt:lpstr>
      <vt:lpstr>Важнейшие задачи отряда ЮИД:</vt:lpstr>
      <vt:lpstr>Общая характеристика юного инспектора дорожного движения</vt:lpstr>
      <vt:lpstr>Клятва юного инспектора движения: </vt:lpstr>
      <vt:lpstr>Презентация PowerPoint</vt:lpstr>
      <vt:lpstr>Незаменимый руководитель  отряда ЮИД</vt:lpstr>
      <vt:lpstr>Участие в конкурсах и соревнованиях</vt:lpstr>
      <vt:lpstr>Пропаганда безопасности ПДД</vt:lpstr>
      <vt:lpstr>Посвящение в пешеходы</vt:lpstr>
      <vt:lpstr>Автокласс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Lucky</dc:creator>
  <cp:lastModifiedBy>User</cp:lastModifiedBy>
  <cp:revision>16</cp:revision>
  <dcterms:created xsi:type="dcterms:W3CDTF">2015-02-24T06:07:36Z</dcterms:created>
  <dcterms:modified xsi:type="dcterms:W3CDTF">2025-10-05T11:07:50Z</dcterms:modified>
</cp:coreProperties>
</file>